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CD30-411E-4032-AE29-563577F9F530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A7C8-CF64-47E1-9D04-47E6BBBA4AB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CD30-411E-4032-AE29-563577F9F530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A7C8-CF64-47E1-9D04-47E6BBBA4AB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2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CD30-411E-4032-AE29-563577F9F530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A7C8-CF64-47E1-9D04-47E6BBBA4AB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0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CD30-411E-4032-AE29-563577F9F530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A7C8-CF64-47E1-9D04-47E6BBBA4AB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2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CD30-411E-4032-AE29-563577F9F530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A7C8-CF64-47E1-9D04-47E6BBBA4AB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9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CD30-411E-4032-AE29-563577F9F530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A7C8-CF64-47E1-9D04-47E6BBBA4AB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3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CD30-411E-4032-AE29-563577F9F530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A7C8-CF64-47E1-9D04-47E6BBBA4AB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51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CD30-411E-4032-AE29-563577F9F530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A7C8-CF64-47E1-9D04-47E6BBBA4AB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58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CD30-411E-4032-AE29-563577F9F530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A7C8-CF64-47E1-9D04-47E6BBBA4AB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25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CD30-411E-4032-AE29-563577F9F530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A7C8-CF64-47E1-9D04-47E6BBBA4AB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6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CD30-411E-4032-AE29-563577F9F530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A7C8-CF64-47E1-9D04-47E6BBBA4AB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2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CCD30-411E-4032-AE29-563577F9F530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8A7C8-CF64-47E1-9D04-47E6BBBA4AB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7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fr-CA" u="sng" dirty="0" smtClean="0"/>
              <a:t>Guide d’emploi</a:t>
            </a:r>
            <a:br>
              <a:rPr lang="fr-CA" u="sng" dirty="0" smtClean="0"/>
            </a:br>
            <a:r>
              <a:rPr lang="fr-CA" sz="1800" dirty="0" smtClean="0"/>
              <a:t>Clubs/instances locales</a:t>
            </a:r>
            <a:br>
              <a:rPr lang="fr-CA" sz="1800" dirty="0" smtClean="0"/>
            </a:br>
            <a:r>
              <a:rPr lang="fr-CA" sz="1800" dirty="0" smtClean="0"/>
              <a:t>Processus de demande de certificat d’assurance en ligne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077200" cy="2286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r>
              <a:rPr lang="fr-FR" sz="1400" dirty="0" smtClean="0"/>
              <a:t>Clubs/instances locales </a:t>
            </a:r>
            <a:r>
              <a:rPr lang="fr-FR" sz="1400" dirty="0"/>
              <a:t>clique sur le lien </a:t>
            </a:r>
            <a:r>
              <a:rPr lang="fr-FR" sz="1400" dirty="0" smtClean="0"/>
              <a:t>URL.</a:t>
            </a:r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r>
              <a:rPr lang="fr-FR" sz="1400" dirty="0"/>
              <a:t>Une fois la demande de </a:t>
            </a:r>
            <a:r>
              <a:rPr lang="fr-FR" sz="1400" dirty="0" smtClean="0"/>
              <a:t>certificat </a:t>
            </a:r>
            <a:r>
              <a:rPr lang="fr-FR" sz="1400" dirty="0"/>
              <a:t>soumise, </a:t>
            </a:r>
            <a:r>
              <a:rPr lang="fr-FR" sz="1400" dirty="0" smtClean="0"/>
              <a:t>la fédération l'approuvera </a:t>
            </a:r>
            <a:r>
              <a:rPr lang="fr-FR" sz="1400" dirty="0"/>
              <a:t>et BFL émettra le </a:t>
            </a:r>
            <a:r>
              <a:rPr lang="fr-FR" sz="1400" dirty="0" smtClean="0"/>
              <a:t>certificat.</a:t>
            </a:r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r>
              <a:rPr lang="fr-FR" sz="1400" dirty="0"/>
              <a:t>Une fois délivré, le certificat sera envoyé à </a:t>
            </a:r>
            <a:r>
              <a:rPr lang="fr-FR" sz="1400" dirty="0" smtClean="0"/>
              <a:t>la fédération qui </a:t>
            </a:r>
            <a:r>
              <a:rPr lang="fr-FR" sz="1400" dirty="0"/>
              <a:t>le transmettra </a:t>
            </a:r>
            <a:r>
              <a:rPr lang="fr-FR" sz="1400" dirty="0" smtClean="0"/>
              <a:t>au club/instance locale</a:t>
            </a:r>
          </a:p>
          <a:p>
            <a:pPr marL="0" indent="0">
              <a:buNone/>
            </a:pPr>
            <a:endParaRPr lang="fr-CA" sz="1400" dirty="0" smtClean="0"/>
          </a:p>
        </p:txBody>
      </p:sp>
    </p:spTree>
    <p:extLst>
      <p:ext uri="{BB962C8B-B14F-4D97-AF65-F5344CB8AC3E}">
        <p14:creationId xmlns:p14="http://schemas.microsoft.com/office/powerpoint/2010/main" val="2578268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990600"/>
            <a:ext cx="8001000" cy="56719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3810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CLIQUER SUR </a:t>
            </a:r>
            <a:r>
              <a:rPr lang="fr-CA" u="sng" dirty="0" smtClean="0">
                <a:solidFill>
                  <a:srgbClr val="FF0000"/>
                </a:solidFill>
              </a:rPr>
              <a:t>«Soumettre une demande de certificat d’assurance» </a:t>
            </a:r>
            <a:endParaRPr lang="en-US" u="sng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85800"/>
            <a:ext cx="2206625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562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7745"/>
            <a:ext cx="9144000" cy="54425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89686" y="386493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0000"/>
                </a:solidFill>
              </a:rPr>
              <a:t>Remplissez les champs et </a:t>
            </a:r>
            <a:r>
              <a:rPr lang="fr-FR" dirty="0" smtClean="0">
                <a:solidFill>
                  <a:srgbClr val="000000"/>
                </a:solidFill>
              </a:rPr>
              <a:t>CLIQUER SUR </a:t>
            </a:r>
            <a:r>
              <a:rPr lang="fr-FR" dirty="0" smtClean="0">
                <a:solidFill>
                  <a:srgbClr val="FF0000"/>
                </a:solidFill>
              </a:rPr>
              <a:t>«SUIVANT</a:t>
            </a:r>
            <a:r>
              <a:rPr lang="fr-FR" dirty="0">
                <a:solidFill>
                  <a:srgbClr val="FF0000"/>
                </a:solidFill>
              </a:rPr>
              <a:t>»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86400" y="3352800"/>
            <a:ext cx="3283591" cy="2133600"/>
          </a:xfrm>
          <a:prstGeom prst="wedgeRectCallout">
            <a:avLst>
              <a:gd name="adj1" fmla="val -68045"/>
              <a:gd name="adj2" fmla="val -747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dirty="0" smtClean="0"/>
              <a:t>Vos coordonnées sont nécessaires afin de communiquer avec vous dans l’éventualité où nous aurions des questions.</a:t>
            </a:r>
          </a:p>
          <a:p>
            <a:pPr algn="ctr"/>
            <a:endParaRPr lang="fr-CA" sz="1600" dirty="0"/>
          </a:p>
          <a:p>
            <a:pPr algn="ctr"/>
            <a:r>
              <a:rPr lang="fr-CA" sz="1600" dirty="0" smtClean="0"/>
              <a:t>*Si votre Association ne se retrouve pas dans le menu déroulant, veuillez communiquez avec votre Fédération.</a:t>
            </a:r>
          </a:p>
          <a:p>
            <a:pPr algn="ctr"/>
            <a:endParaRPr lang="en-US" sz="1600" dirty="0"/>
          </a:p>
        </p:txBody>
      </p:sp>
      <p:cxnSp>
        <p:nvCxnSpPr>
          <p:cNvPr id="15" name="Connecteur droit avec flèche 14"/>
          <p:cNvCxnSpPr/>
          <p:nvPr/>
        </p:nvCxnSpPr>
        <p:spPr>
          <a:xfrm flipH="1">
            <a:off x="3048000" y="750332"/>
            <a:ext cx="1524000" cy="41264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33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6916"/>
            <a:ext cx="9144000" cy="5864167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543305"/>
            <a:ext cx="5105400" cy="88569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6915" y="2861944"/>
            <a:ext cx="2171700" cy="567055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5506915" y="4419600"/>
            <a:ext cx="2895600" cy="1752600"/>
          </a:xfrm>
          <a:prstGeom prst="wedgeRoundRectCallout">
            <a:avLst>
              <a:gd name="adj1" fmla="val -125977"/>
              <a:gd name="adj2" fmla="val -69120"/>
              <a:gd name="adj3" fmla="val 1666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La </a:t>
            </a:r>
            <a:r>
              <a:rPr lang="fr-FR" sz="1400" dirty="0">
                <a:solidFill>
                  <a:schemeClr val="bg1"/>
                </a:solidFill>
              </a:rPr>
              <a:t>zone «</a:t>
            </a:r>
            <a:r>
              <a:rPr lang="fr-FR" sz="1400" dirty="0" smtClean="0">
                <a:solidFill>
                  <a:schemeClr val="bg1"/>
                </a:solidFill>
              </a:rPr>
              <a:t>Certificat destiné </a:t>
            </a:r>
            <a:r>
              <a:rPr lang="fr-FR" sz="1400" dirty="0">
                <a:solidFill>
                  <a:schemeClr val="bg1"/>
                </a:solidFill>
              </a:rPr>
              <a:t>à» est déjà remplie</a:t>
            </a:r>
            <a:r>
              <a:rPr lang="fr-FR" sz="1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 Si </a:t>
            </a:r>
            <a:r>
              <a:rPr lang="fr-FR" sz="1400" dirty="0">
                <a:solidFill>
                  <a:schemeClr val="bg1"/>
                </a:solidFill>
              </a:rPr>
              <a:t>vous souhaitez en ajouter un autre, cliquez sur «Ajouter un </a:t>
            </a:r>
            <a:r>
              <a:rPr lang="fr-FR" sz="1400" dirty="0" smtClean="0">
                <a:solidFill>
                  <a:schemeClr val="bg1"/>
                </a:solidFill>
              </a:rPr>
              <a:t>Certificat destiné à»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0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7968" y="3895559"/>
            <a:ext cx="4615211" cy="2867025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417"/>
            <a:ext cx="9144000" cy="5864167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5029200" y="2822979"/>
            <a:ext cx="2581013" cy="1098957"/>
          </a:xfrm>
          <a:prstGeom prst="wedgeRoundRectCallout">
            <a:avLst>
              <a:gd name="adj1" fmla="val -99623"/>
              <a:gd name="adj2" fmla="val 25211"/>
              <a:gd name="adj3" fmla="val 1666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bg1"/>
                </a:solidFill>
              </a:rPr>
              <a:t>Cliquez </a:t>
            </a:r>
            <a:r>
              <a:rPr lang="fr-FR" sz="1600" dirty="0">
                <a:solidFill>
                  <a:schemeClr val="bg1"/>
                </a:solidFill>
              </a:rPr>
              <a:t>sur «Ajouter un événement» et remplissez les informations.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006" y="3978921"/>
            <a:ext cx="4617173" cy="2852604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6096000" y="5088484"/>
            <a:ext cx="3505200" cy="1600199"/>
          </a:xfrm>
          <a:prstGeom prst="wedgeRoundRectCallout">
            <a:avLst>
              <a:gd name="adj1" fmla="val -47905"/>
              <a:gd name="adj2" fmla="val -84711"/>
              <a:gd name="adj3" fmla="val 1666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I</a:t>
            </a:r>
            <a:r>
              <a:rPr lang="fr-FR" sz="1600" dirty="0" smtClean="0">
                <a:solidFill>
                  <a:schemeClr val="bg1"/>
                </a:solidFill>
              </a:rPr>
              <a:t>nscrire </a:t>
            </a:r>
            <a:r>
              <a:rPr lang="fr-FR" sz="1600" u="sng" dirty="0" smtClean="0">
                <a:solidFill>
                  <a:schemeClr val="bg1"/>
                </a:solidFill>
              </a:rPr>
              <a:t>TOUTES</a:t>
            </a:r>
            <a:r>
              <a:rPr lang="fr-FR" sz="1600" dirty="0" smtClean="0">
                <a:solidFill>
                  <a:schemeClr val="bg1"/>
                </a:solidFill>
              </a:rPr>
              <a:t> les activités dans la description.</a:t>
            </a:r>
            <a:endParaRPr lang="fr-FR" sz="1600" dirty="0">
              <a:solidFill>
                <a:schemeClr val="bg1"/>
              </a:solidFill>
            </a:endParaRP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Sélectionnez les dates en cliquant sur l'icône du calendrier,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Cliquez sur «Ajouter»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1703673"/>
            <a:ext cx="7934325" cy="111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02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58" y="37869"/>
            <a:ext cx="9144000" cy="5864167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5105400" y="2969952"/>
            <a:ext cx="3048000" cy="1219200"/>
          </a:xfrm>
          <a:prstGeom prst="wedgeRoundRectCallout">
            <a:avLst>
              <a:gd name="adj1" fmla="val -106550"/>
              <a:gd name="adj2" fmla="val 53354"/>
              <a:gd name="adj3" fmla="val 1666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Cliquez sur «Ajouter un </a:t>
            </a:r>
            <a:r>
              <a:rPr lang="fr-FR" dirty="0" smtClean="0">
                <a:solidFill>
                  <a:schemeClr val="bg1"/>
                </a:solidFill>
              </a:rPr>
              <a:t>endroit» </a:t>
            </a:r>
            <a:r>
              <a:rPr lang="fr-FR" dirty="0">
                <a:solidFill>
                  <a:schemeClr val="bg1"/>
                </a:solidFill>
              </a:rPr>
              <a:t>et remplissez les informations.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5029200"/>
            <a:ext cx="5312019" cy="1275847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6106297" y="4572000"/>
            <a:ext cx="3048000" cy="1295400"/>
          </a:xfrm>
          <a:prstGeom prst="wedgeRoundRectCallout">
            <a:avLst>
              <a:gd name="adj1" fmla="val -133163"/>
              <a:gd name="adj2" fmla="val 29099"/>
              <a:gd name="adj3" fmla="val 1666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Remplissez le nom </a:t>
            </a:r>
            <a:r>
              <a:rPr lang="fr-FR" dirty="0" smtClean="0">
                <a:solidFill>
                  <a:schemeClr val="bg1"/>
                </a:solidFill>
              </a:rPr>
              <a:t>et/ou </a:t>
            </a:r>
            <a:r>
              <a:rPr lang="fr-FR" dirty="0">
                <a:solidFill>
                  <a:schemeClr val="bg1"/>
                </a:solidFill>
              </a:rPr>
              <a:t>l'adresse de l'emplacement,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Cliquez sur «Ajouter»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825934"/>
            <a:ext cx="8153400" cy="114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03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6916"/>
            <a:ext cx="9144000" cy="5864167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5181600" y="5029200"/>
            <a:ext cx="3048000" cy="1219200"/>
          </a:xfrm>
          <a:prstGeom prst="wedgeRoundRectCallout">
            <a:avLst>
              <a:gd name="adj1" fmla="val -111892"/>
              <a:gd name="adj2" fmla="val -27782"/>
              <a:gd name="adj3" fmla="val 1666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Cliquez sur «Ajouter un </a:t>
            </a:r>
            <a:r>
              <a:rPr lang="fr-FR" dirty="0" smtClean="0">
                <a:solidFill>
                  <a:schemeClr val="bg1"/>
                </a:solidFill>
              </a:rPr>
              <a:t>autre assuré» </a:t>
            </a:r>
            <a:r>
              <a:rPr lang="fr-FR" dirty="0">
                <a:solidFill>
                  <a:schemeClr val="bg1"/>
                </a:solidFill>
              </a:rPr>
              <a:t>et remplissez les informations.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498078"/>
            <a:ext cx="5482715" cy="1329143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3581400" y="3385394"/>
            <a:ext cx="5257800" cy="1415449"/>
          </a:xfrm>
          <a:prstGeom prst="wedgeRoundRectCallout">
            <a:avLst>
              <a:gd name="adj1" fmla="val -65857"/>
              <a:gd name="adj2" fmla="val -21863"/>
              <a:gd name="adj3" fmla="val 1666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Inscrivez </a:t>
            </a:r>
            <a:r>
              <a:rPr lang="fr-FR" dirty="0">
                <a:solidFill>
                  <a:schemeClr val="bg1"/>
                </a:solidFill>
              </a:rPr>
              <a:t>le </a:t>
            </a:r>
            <a:r>
              <a:rPr lang="fr-FR" dirty="0" smtClean="0">
                <a:solidFill>
                  <a:schemeClr val="bg1"/>
                </a:solidFill>
              </a:rPr>
              <a:t>nom </a:t>
            </a:r>
            <a:r>
              <a:rPr lang="fr-FR" b="1" u="sng" dirty="0" smtClean="0">
                <a:solidFill>
                  <a:schemeClr val="bg1"/>
                </a:solidFill>
              </a:rPr>
              <a:t>LÉGAL</a:t>
            </a:r>
            <a:r>
              <a:rPr lang="fr-FR" dirty="0" smtClean="0">
                <a:solidFill>
                  <a:schemeClr val="bg1"/>
                </a:solidFill>
              </a:rPr>
              <a:t> de l‘assuré additionnel </a:t>
            </a:r>
            <a:r>
              <a:rPr lang="fr-FR" u="sng" dirty="0" smtClean="0">
                <a:solidFill>
                  <a:schemeClr val="bg1"/>
                </a:solidFill>
              </a:rPr>
              <a:t>apparaissant au registraire des </a:t>
            </a:r>
            <a:r>
              <a:rPr lang="fr-FR" u="sng" dirty="0">
                <a:solidFill>
                  <a:schemeClr val="bg1"/>
                </a:solidFill>
              </a:rPr>
              <a:t>entreprises (http://</a:t>
            </a:r>
            <a:r>
              <a:rPr lang="fr-FR" u="sng" dirty="0" smtClean="0">
                <a:solidFill>
                  <a:schemeClr val="bg1"/>
                </a:solidFill>
              </a:rPr>
              <a:t>www.registreentreprises.gouv.qc.ca/fr/consulter/rechercher/default.aspx)</a:t>
            </a:r>
            <a:r>
              <a:rPr lang="fr-FR" dirty="0" smtClean="0">
                <a:solidFill>
                  <a:schemeClr val="bg1"/>
                </a:solidFill>
              </a:rPr>
              <a:t>, </a:t>
            </a:r>
            <a:r>
              <a:rPr lang="fr-FR" b="1" dirty="0" smtClean="0">
                <a:solidFill>
                  <a:schemeClr val="bg1"/>
                </a:solidFill>
              </a:rPr>
              <a:t>SANS ABBRÉVIATION</a:t>
            </a:r>
            <a:r>
              <a:rPr lang="fr-FR" dirty="0" smtClean="0">
                <a:solidFill>
                  <a:schemeClr val="bg1"/>
                </a:solidFill>
              </a:rPr>
              <a:t>,</a:t>
            </a:r>
            <a:endParaRPr lang="fr-FR" dirty="0">
              <a:solidFill>
                <a:schemeClr val="bg1"/>
              </a:solidFill>
            </a:endParaRPr>
          </a:p>
          <a:p>
            <a:pPr algn="ctr"/>
            <a:r>
              <a:rPr lang="fr-FR" dirty="0">
                <a:solidFill>
                  <a:schemeClr val="bg1"/>
                </a:solidFill>
              </a:rPr>
              <a:t>Cliquez sur «Ajouter»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172128"/>
            <a:ext cx="8010525" cy="1123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64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5" y="0"/>
            <a:ext cx="9144000" cy="5864167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4558145" y="3200400"/>
            <a:ext cx="4343400" cy="1981200"/>
          </a:xfrm>
          <a:prstGeom prst="wedgeRoundRectCallout">
            <a:avLst>
              <a:gd name="adj1" fmla="val -73119"/>
              <a:gd name="adj2" fmla="val 56674"/>
              <a:gd name="adj3" fmla="val 1666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Si vous avez besoin de joindre un contrat ou tout autre document à votre demande, vous </a:t>
            </a:r>
            <a:r>
              <a:rPr lang="fr-FR" dirty="0" smtClean="0">
                <a:solidFill>
                  <a:schemeClr val="bg1"/>
                </a:solidFill>
              </a:rPr>
              <a:t>devez cliquer </a:t>
            </a:r>
            <a:r>
              <a:rPr lang="fr-FR" dirty="0">
                <a:solidFill>
                  <a:schemeClr val="bg1"/>
                </a:solidFill>
              </a:rPr>
              <a:t>sur </a:t>
            </a:r>
            <a:r>
              <a:rPr lang="fr-FR" dirty="0" smtClean="0">
                <a:solidFill>
                  <a:schemeClr val="bg1"/>
                </a:solidFill>
              </a:rPr>
              <a:t>« Sélect. fichiers» </a:t>
            </a:r>
            <a:r>
              <a:rPr lang="fr-FR" dirty="0">
                <a:solidFill>
                  <a:schemeClr val="bg1"/>
                </a:solidFill>
              </a:rPr>
              <a:t>et </a:t>
            </a:r>
            <a:r>
              <a:rPr lang="fr-FR" dirty="0" smtClean="0">
                <a:solidFill>
                  <a:schemeClr val="bg1"/>
                </a:solidFill>
              </a:rPr>
              <a:t>choisir </a:t>
            </a:r>
            <a:r>
              <a:rPr lang="fr-FR" dirty="0">
                <a:solidFill>
                  <a:schemeClr val="bg1"/>
                </a:solidFill>
              </a:rPr>
              <a:t>votre fichier à partir de vos documents.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Cliquez sur </a:t>
            </a:r>
            <a:r>
              <a:rPr lang="fr-FR" dirty="0" smtClean="0">
                <a:solidFill>
                  <a:schemeClr val="bg1"/>
                </a:solidFill>
              </a:rPr>
              <a:t>«Sauvegarder et Soumettre »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095" y="1731933"/>
            <a:ext cx="811010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16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247</Words>
  <Application>Microsoft Office PowerPoint</Application>
  <PresentationFormat>Affichage à l'écran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Guide d’emploi Clubs/instances locales Processus de demande de certificat d’assurance en ligne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BFL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Frédéricke Lecomte</dc:creator>
  <cp:lastModifiedBy>Jessica Blais</cp:lastModifiedBy>
  <cp:revision>49</cp:revision>
  <dcterms:created xsi:type="dcterms:W3CDTF">2016-07-11T14:34:22Z</dcterms:created>
  <dcterms:modified xsi:type="dcterms:W3CDTF">2019-02-04T17:41:34Z</dcterms:modified>
</cp:coreProperties>
</file>